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1"/>
  </p:notesMasterIdLst>
  <p:sldIdLst>
    <p:sldId id="256" r:id="rId2"/>
    <p:sldId id="259" r:id="rId3"/>
    <p:sldId id="260" r:id="rId4"/>
    <p:sldId id="306" r:id="rId5"/>
    <p:sldId id="307" r:id="rId6"/>
    <p:sldId id="262" r:id="rId7"/>
    <p:sldId id="269" r:id="rId8"/>
    <p:sldId id="263" r:id="rId9"/>
    <p:sldId id="264" r:id="rId10"/>
    <p:sldId id="270" r:id="rId11"/>
    <p:sldId id="271" r:id="rId12"/>
    <p:sldId id="275" r:id="rId13"/>
    <p:sldId id="279" r:id="rId14"/>
    <p:sldId id="283" r:id="rId15"/>
    <p:sldId id="287" r:id="rId16"/>
    <p:sldId id="288" r:id="rId17"/>
    <p:sldId id="289" r:id="rId18"/>
    <p:sldId id="290" r:id="rId19"/>
    <p:sldId id="291" r:id="rId20"/>
    <p:sldId id="265" r:id="rId21"/>
    <p:sldId id="292" r:id="rId22"/>
    <p:sldId id="293" r:id="rId23"/>
    <p:sldId id="294" r:id="rId24"/>
    <p:sldId id="295" r:id="rId25"/>
    <p:sldId id="266" r:id="rId26"/>
    <p:sldId id="296" r:id="rId27"/>
    <p:sldId id="308" r:id="rId28"/>
    <p:sldId id="267" r:id="rId29"/>
    <p:sldId id="268" r:id="rId30"/>
  </p:sldIdLst>
  <p:sldSz cx="9144000" cy="6858000" type="screen4x3"/>
  <p:notesSz cx="6858000" cy="9144000"/>
  <p:defaultTextStyle>
    <a:defPPr>
      <a:defRPr lang="fr-F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Estilo medio 4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ABFCF23-3B69-468F-B69F-88F6DE6A72F2}" styleName="Estilo medio 1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84" autoAdjust="0"/>
    <p:restoredTop sz="95798" autoAdjust="0"/>
  </p:normalViewPr>
  <p:slideViewPr>
    <p:cSldViewPr>
      <p:cViewPr varScale="1">
        <p:scale>
          <a:sx n="71" d="100"/>
          <a:sy n="71" d="100"/>
        </p:scale>
        <p:origin x="-115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5.png>
</file>

<file path=ppt/media/image18.png>
</file>

<file path=ppt/media/image19.png>
</file>

<file path=ppt/media/image2.jpg>
</file>

<file path=ppt/media/image3.jpeg>
</file>

<file path=ppt/media/image4.jpeg>
</file>

<file path=ppt/media/image5.jpe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E76724-B70D-48D8-8A37-F73BF06F41E8}" type="datetimeFigureOut">
              <a:rPr lang="es-ES" smtClean="0"/>
              <a:t>27/01/2011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434414-5603-475F-BE38-80C8E4D647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0238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434414-5603-475F-BE38-80C8E4D6470E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8983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pPr>
              <a:defRPr/>
            </a:pPr>
            <a:endParaRPr lang="fr-FR" dirty="0"/>
          </a:p>
        </p:txBody>
      </p:sp>
      <p:sp>
        <p:nvSpPr>
          <p:cNvPr id="10" name="9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11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4" name="13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18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8" name="17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21 Conector recto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7" name="26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23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Elipse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24 Elipse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fr-FR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1676400" cy="5851525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fr-FR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  <p:sp>
        <p:nvSpPr>
          <p:cNvPr id="10" name="9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>
              <a:defRPr/>
            </a:pPr>
            <a:endParaRPr lang="fr-F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pPr>
              <a:defRPr/>
            </a:pPr>
            <a:endParaRPr lang="fr-FR" dirty="0"/>
          </a:p>
        </p:txBody>
      </p:sp>
      <p:sp>
        <p:nvSpPr>
          <p:cNvPr id="9" name="8 Rectángulo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9 Rectángulo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10 Rectángulo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11 Rectángulo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13 Conector recto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16 Conector recto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8" name="17 Rectángulo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18 Elipse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19 Elipse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21 Elipse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Conector recto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fr-FR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  <p:sp>
        <p:nvSpPr>
          <p:cNvPr id="9" name="8 Marcador de contenido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fr-FR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3" name="12 Marcador de contenido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2" name="11 Marcador de texto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4" name="13 Marcador de texto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>
              <a:defRPr/>
            </a:pPr>
            <a:endParaRPr lang="fr-F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fr-F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71851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8" name="7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11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13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17 Marcador de contenido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21" name="20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22" name="21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  <p:sp>
        <p:nvSpPr>
          <p:cNvPr id="23" name="22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>
              <a:defRPr/>
            </a:pPr>
            <a:endParaRPr lang="fr-FR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3" name="12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s-ES" dirty="0" smtClean="0"/>
              <a:t>Haga clic en el icono para agregar una imagen</a:t>
            </a:r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765799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10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11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9" name="18 Conector recto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16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  <p:sp>
        <p:nvSpPr>
          <p:cNvPr id="21" name="20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>
              <a:defRPr/>
            </a:pPr>
            <a:endParaRPr lang="fr-F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5276F359-78F0-43A1-826E-2F68B68DD534}" type="datetimeFigureOut">
              <a:rPr lang="fr-FR" smtClean="0"/>
              <a:pPr>
                <a:defRPr/>
              </a:pPr>
              <a:t>27/01/2011</a:t>
            </a:fld>
            <a:endParaRPr lang="fr-FR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 rot="5400000">
            <a:off x="6990187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fr-FR" dirty="0"/>
          </a:p>
        </p:txBody>
      </p:sp>
      <p:sp>
        <p:nvSpPr>
          <p:cNvPr id="7" name="6 Conector recto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9 Rectángulo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11 Elipse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4B4D12E2-F851-417D-82E0-C1B5DA9E5850}" type="slidenum">
              <a:rPr lang="fr-FR" smtClean="0"/>
              <a:pPr>
                <a:defRPr/>
              </a:pPr>
              <a:t>‹Nº›</a:t>
            </a:fld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16632"/>
            <a:ext cx="8712968" cy="478539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Modelo de Negocio</a:t>
            </a:r>
            <a:endParaRPr lang="es-ES" sz="2400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Modelado de casos de uso del negocio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1" y="1105088"/>
            <a:ext cx="4973167" cy="576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244626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16633"/>
            <a:ext cx="8712967" cy="4857404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Casos</a:t>
            </a:r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Uso Esenciales</a:t>
            </a:r>
          </a:p>
          <a:p>
            <a:pPr marL="0" indent="0" algn="ctr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Casos de Uso: Detección de Necesidades de Capacitación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081" y="1052736"/>
            <a:ext cx="7468319" cy="5540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258750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88641"/>
            <a:ext cx="9145016" cy="478539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 de Secuencia</a:t>
            </a: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 de Secuencia: Detección de Necesidades de Capacitación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484785"/>
            <a:ext cx="6791325" cy="4695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689853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11997" y="44625"/>
            <a:ext cx="8780483" cy="478539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Diagramas de Colaboración</a:t>
            </a: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 de Colaboración: Detección de Necesidades de Capacitación</a:t>
            </a: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0164" y="1447800"/>
            <a:ext cx="6543675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858956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88641"/>
            <a:ext cx="8579297" cy="478539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Fase de Elaboración</a:t>
            </a: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Análisis y Diseño</a:t>
            </a: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Modelo de Análisis y Diseño</a:t>
            </a: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 de Clases: Detección de Necesidades de Capacitación 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916833"/>
            <a:ext cx="6336704" cy="4941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726924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88641"/>
            <a:ext cx="8579297" cy="478539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 de Clases general de Diseño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692697"/>
            <a:ext cx="8280920" cy="5904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412015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88641"/>
            <a:ext cx="8579297" cy="478539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Modelo de Datos</a:t>
            </a: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Modelo Relacional</a:t>
            </a: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169584"/>
            <a:ext cx="5247505" cy="6499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877938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88641"/>
            <a:ext cx="8579297" cy="478539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Fase de Construcción</a:t>
            </a: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Implementación</a:t>
            </a: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 de componentes</a:t>
            </a:r>
          </a:p>
          <a:p>
            <a:pPr marL="0" indent="0" eaLnBrk="1" hangingPunct="1">
              <a:buNone/>
            </a:pPr>
            <a:endParaRPr lang="es-E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 de Despliegue</a:t>
            </a: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3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556792"/>
            <a:ext cx="5903963" cy="2592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4 Imagen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4653136"/>
            <a:ext cx="5904656" cy="1866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2892628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88641"/>
            <a:ext cx="8579297" cy="478539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 Jerárquico</a:t>
            </a:r>
          </a:p>
          <a:p>
            <a:pPr marL="0" indent="0" eaLnBrk="1" hangingPunct="1">
              <a:buNone/>
            </a:pPr>
            <a:endParaRPr lang="es-E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65" name="Picture 1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3" y="692696"/>
            <a:ext cx="8457951" cy="5737225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56335847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260648"/>
            <a:ext cx="8579297" cy="4968553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Fase de Transición</a:t>
            </a:r>
          </a:p>
          <a:p>
            <a:endParaRPr lang="es-E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s-ES" sz="2400" dirty="0" smtClean="0">
                <a:solidFill>
                  <a:schemeClr val="accent1">
                    <a:lumMod val="75000"/>
                  </a:schemeClr>
                </a:solidFill>
              </a:rPr>
              <a:t>Instalación del SIG-CAP en el servidor para una red de Intranet;</a:t>
            </a:r>
          </a:p>
          <a:p>
            <a:r>
              <a:rPr lang="es-ES" sz="2400" dirty="0" smtClean="0">
                <a:solidFill>
                  <a:schemeClr val="accent1">
                    <a:lumMod val="75000"/>
                  </a:schemeClr>
                </a:solidFill>
              </a:rPr>
              <a:t>Periodo de 5 días para la institución acerca del manejo del sistema;</a:t>
            </a:r>
          </a:p>
          <a:p>
            <a:r>
              <a:rPr lang="es-ES" sz="2400" dirty="0" smtClean="0">
                <a:solidFill>
                  <a:schemeClr val="accent1">
                    <a:lumMod val="75000"/>
                  </a:schemeClr>
                </a:solidFill>
              </a:rPr>
              <a:t>Periodo de 5 días para la total adaptación de los funcionarios a la interfaz;</a:t>
            </a:r>
          </a:p>
          <a:p>
            <a:r>
              <a:rPr lang="es-ES" sz="2400" dirty="0" smtClean="0">
                <a:solidFill>
                  <a:schemeClr val="accent1">
                    <a:lumMod val="75000"/>
                  </a:schemeClr>
                </a:solidFill>
              </a:rPr>
              <a:t>Se entregara el manual de usuario y manual del sistema; </a:t>
            </a:r>
          </a:p>
          <a:p>
            <a:pPr marL="0" indent="0" eaLnBrk="1" hangingPunct="1">
              <a:buNone/>
            </a:pPr>
            <a:endParaRPr lang="es-E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54071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619672" y="1988841"/>
            <a:ext cx="3528392" cy="2880320"/>
          </a:xfrm>
        </p:spPr>
        <p:txBody>
          <a:bodyPr anchor="t"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marL="0" indent="0">
              <a:buNone/>
            </a:pPr>
            <a:r>
              <a:rPr lang="es-E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- Introducción</a:t>
            </a:r>
          </a:p>
          <a:p>
            <a:pPr marL="0" indent="0" eaLnBrk="1" hangingPunct="1">
              <a:buNone/>
            </a:pPr>
            <a:r>
              <a:rPr lang="es-E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- ANTECEDENTES</a:t>
            </a:r>
          </a:p>
          <a:p>
            <a:pPr marL="0" indent="0" eaLnBrk="1" hangingPunct="1">
              <a:buNone/>
            </a:pPr>
            <a:r>
              <a:rPr lang="es-E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- PROBLEMA</a:t>
            </a:r>
          </a:p>
          <a:p>
            <a:pPr marL="0" indent="0" eaLnBrk="1" hangingPunct="1">
              <a:buNone/>
            </a:pPr>
            <a:r>
              <a:rPr lang="es-E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- OBJETIVOS</a:t>
            </a:r>
          </a:p>
          <a:p>
            <a:pPr marL="0" indent="0" eaLnBrk="1" hangingPunct="1">
              <a:buNone/>
            </a:pPr>
            <a:r>
              <a:rPr lang="es-E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- </a:t>
            </a:r>
            <a:r>
              <a:rPr 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METODO</a:t>
            </a:r>
            <a:endParaRPr lang="fr-FR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tx2"/>
              </a:solidFill>
            </a:endParaRPr>
          </a:p>
          <a:p>
            <a:pPr marL="0" indent="0" eaLnBrk="1" hangingPunct="1">
              <a:buNone/>
            </a:pPr>
            <a:endParaRPr lang="fr-FR" b="1" cap="all" dirty="0" smtClean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 bwMode="auto">
          <a:xfrm>
            <a:off x="5004048" y="1988841"/>
            <a:ext cx="3888432" cy="3231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- </a:t>
            </a:r>
            <a:r>
              <a:rPr lang="es-ES" sz="2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aplicación</a:t>
            </a:r>
          </a:p>
          <a:p>
            <a:pPr marL="0" indent="0">
              <a:buNone/>
            </a:pPr>
            <a:r>
              <a:rPr lang="fr-FR" sz="2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- </a:t>
            </a:r>
            <a:r>
              <a:rPr lang="es-ES" sz="2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Métricas</a:t>
            </a:r>
          </a:p>
          <a:p>
            <a:pPr marL="0" indent="0">
              <a:buNone/>
            </a:pPr>
            <a:r>
              <a:rPr lang="es-ES" sz="2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- Conclusiones</a:t>
            </a:r>
          </a:p>
          <a:p>
            <a:pPr marL="0" indent="0">
              <a:buNone/>
            </a:pPr>
            <a:r>
              <a:rPr lang="es-ES" sz="2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- Recomendaciones</a:t>
            </a:r>
          </a:p>
          <a:p>
            <a:pPr marL="0" indent="0">
              <a:buNone/>
            </a:pPr>
            <a:r>
              <a:rPr lang="es-ES" sz="24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reflection blurRad="12700" stA="28000" endPos="45000" dist="1000" dir="5400000" sy="-100000" algn="bl" rotWithShape="0"/>
                </a:effectLst>
              </a:rPr>
              <a:t>- Software</a:t>
            </a:r>
          </a:p>
        </p:txBody>
      </p:sp>
      <p:sp>
        <p:nvSpPr>
          <p:cNvPr id="10" name="Titr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496944" cy="504056"/>
          </a:xfr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 eaLnBrk="1" hangingPunct="1"/>
            <a:r>
              <a:rPr lang="es-ES" sz="3200" cap="non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INDICE</a:t>
            </a: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79512" y="836712"/>
            <a:ext cx="8507289" cy="4824537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Funcionalidad</a:t>
            </a: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Tabla: Tamaño del Sistema</a:t>
            </a:r>
          </a:p>
        </p:txBody>
      </p:sp>
      <p:graphicFrame>
        <p:nvGraphicFramePr>
          <p:cNvPr id="2" name="1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950199"/>
              </p:ext>
            </p:extLst>
          </p:nvPr>
        </p:nvGraphicFramePr>
        <p:xfrm>
          <a:off x="3923928" y="836712"/>
          <a:ext cx="4320482" cy="5795128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1684943"/>
                <a:gridCol w="2635539"/>
              </a:tblGrid>
              <a:tr h="202425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Número de entradas de usuario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260" marR="4526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Registro de </a:t>
                      </a:r>
                      <a:r>
                        <a:rPr lang="es-ES" sz="1000" dirty="0" err="1">
                          <a:effectLst/>
                        </a:rPr>
                        <a:t>Dnc</a:t>
                      </a:r>
                      <a:r>
                        <a:rPr lang="es-ES" sz="1000" dirty="0">
                          <a:effectLst/>
                        </a:rPr>
                        <a:t>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Registro de Formularios </a:t>
                      </a:r>
                      <a:r>
                        <a:rPr lang="es-ES" sz="1000" dirty="0" err="1">
                          <a:effectLst/>
                        </a:rPr>
                        <a:t>Dnc</a:t>
                      </a:r>
                      <a:r>
                        <a:rPr lang="es-ES" sz="1000" dirty="0">
                          <a:effectLst/>
                        </a:rPr>
                        <a:t>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Registro de Instituciones.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Registro de Ofertas de Capacitación.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Registro de Cronogramas.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Registro de Facilitadores.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Registro de Eventos.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Registro de Lugares.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Registro de Inscripciones.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Registro de Evaluaciones de Reacción.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Registro de Notas.</a:t>
                      </a:r>
                      <a:endParaRPr lang="es-E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260" marR="45260" marT="0" marB="0"/>
                </a:tc>
              </a:tr>
              <a:tr h="146379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Número de salidas de usuario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260" marR="4526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Mensajes de confirmación de acción.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Reporte de Eventos Detectados.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Reporte de Síntesis de Capacitación.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Reporte de Ofertas de Capacitación.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Reporte de Cronogramas.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Reportes de Historiales de Capacitación.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Generación de Memorándums de Inscripción y/o Retiro.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Reportes de Evaluaciones del Evento.</a:t>
                      </a:r>
                      <a:endParaRPr lang="es-E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260" marR="45260" marT="0" marB="0"/>
                </a:tc>
              </a:tr>
              <a:tr h="115212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Número de peticiones de usuario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260" marR="4526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Listado de funcionarios.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Visualización y listado de Eventos.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Visualización y listado de Ofertas de Capacitación.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Visualización y listado de Cronogramas. 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Visualización y listado de Inscripciones.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Visualización y listado de Historiales de Capacitación.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1000" dirty="0">
                          <a:effectLst/>
                        </a:rPr>
                        <a:t>Visualización y listado de Evaluaciones a Eventos.</a:t>
                      </a:r>
                      <a:endParaRPr lang="es-E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260" marR="45260" marT="0" marB="0"/>
                </a:tc>
              </a:tr>
              <a:tr h="23519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Numero de archivos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260" marR="4526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900" dirty="0">
                          <a:effectLst/>
                        </a:rPr>
                        <a:t>Archivos de la base de datos= 33.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260" marR="45260" marT="0" marB="0"/>
                </a:tc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Numero de interfaces externas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260" marR="45260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s-ES" sz="900" dirty="0">
                          <a:effectLst/>
                        </a:rPr>
                        <a:t>Backup (Copia de seguridad).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260" marR="45260" marT="0" marB="0"/>
                </a:tc>
              </a:tr>
            </a:tbl>
          </a:graphicData>
        </a:graphic>
      </p:graphicFrame>
      <p:sp>
        <p:nvSpPr>
          <p:cNvPr id="5" name="Titre 1"/>
          <p:cNvSpPr txBox="1">
            <a:spLocks/>
          </p:cNvSpPr>
          <p:nvPr/>
        </p:nvSpPr>
        <p:spPr>
          <a:xfrm>
            <a:off x="179512" y="116632"/>
            <a:ext cx="8496944" cy="5040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cap="non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Métricas</a:t>
            </a:r>
          </a:p>
        </p:txBody>
      </p:sp>
    </p:spTree>
    <p:extLst>
      <p:ext uri="{BB962C8B-B14F-4D97-AF65-F5344CB8AC3E}">
        <p14:creationId xmlns:p14="http://schemas.microsoft.com/office/powerpoint/2010/main" val="214209996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16633"/>
            <a:ext cx="8579297" cy="4525963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Tabla: Factor de Ponderación</a:t>
            </a:r>
          </a:p>
        </p:txBody>
      </p:sp>
      <p:graphicFrame>
        <p:nvGraphicFramePr>
          <p:cNvPr id="4" name="3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220385"/>
              </p:ext>
            </p:extLst>
          </p:nvPr>
        </p:nvGraphicFramePr>
        <p:xfrm>
          <a:off x="1835696" y="836712"/>
          <a:ext cx="5753100" cy="3995928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1508760"/>
                <a:gridCol w="723900"/>
                <a:gridCol w="540385"/>
                <a:gridCol w="629920"/>
                <a:gridCol w="629920"/>
                <a:gridCol w="810260"/>
                <a:gridCol w="450215"/>
                <a:gridCol w="459740"/>
              </a:tblGrid>
              <a:tr h="63093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effectLst/>
                        </a:rPr>
                        <a:t>Parámetros de Medición</a:t>
                      </a:r>
                      <a:endParaRPr lang="es-E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Cuenta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Simple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Medio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Complejo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63093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Número de entradas de usuario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11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3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4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6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=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44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63093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effectLst/>
                        </a:rPr>
                        <a:t>Número de salidas de usuario</a:t>
                      </a:r>
                      <a:endParaRPr lang="es-E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8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4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5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7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=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40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63093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Número de peticiones de usuario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7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3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4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6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=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28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2062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Numero de Archivos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33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7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10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15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=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330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63093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Numero de interfaces externas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 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1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5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7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10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=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7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20624">
                <a:tc gridSpan="7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Cuenta Total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effectLst/>
                        </a:rPr>
                        <a:t>449</a:t>
                      </a:r>
                      <a:endParaRPr lang="es-E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5" name="AutoShape 1"/>
          <p:cNvSpPr>
            <a:spLocks noChangeArrowheads="1"/>
          </p:cNvSpPr>
          <p:nvPr/>
        </p:nvSpPr>
        <p:spPr bwMode="auto">
          <a:xfrm>
            <a:off x="5364088" y="1556792"/>
            <a:ext cx="330200" cy="2736304"/>
          </a:xfrm>
          <a:prstGeom prst="roundRect">
            <a:avLst>
              <a:gd name="adj" fmla="val 16667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405518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16633"/>
            <a:ext cx="8579297" cy="4525963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Tabla: Complejidad</a:t>
            </a:r>
          </a:p>
        </p:txBody>
      </p:sp>
      <p:graphicFrame>
        <p:nvGraphicFramePr>
          <p:cNvPr id="2" name="1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7816925"/>
              </p:ext>
            </p:extLst>
          </p:nvPr>
        </p:nvGraphicFramePr>
        <p:xfrm>
          <a:off x="3131840" y="260648"/>
          <a:ext cx="5256583" cy="6183172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3467897"/>
                <a:gridCol w="252548"/>
                <a:gridCol w="251968"/>
                <a:gridCol w="251968"/>
                <a:gridCol w="251968"/>
                <a:gridCol w="252548"/>
                <a:gridCol w="216635"/>
                <a:gridCol w="311051"/>
              </a:tblGrid>
              <a:tr h="86135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Escala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No. Funcional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vert="vert27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Incidental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vert="vert27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Moderado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vert="vert27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Medio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vert="vert27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Significativo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vert="vert27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Esencial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vert="vert27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vert="vert270" anchor="ctr"/>
                </a:tc>
              </a:tr>
              <a:tr h="17426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Factor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0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1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2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3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4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5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34853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¿Requiere el sistema copias de seguridad y de recuperación fiables?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5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23888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¿Se requiere de comunicación de datos?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5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2891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¿Existen funciones de procesamiento distribuido?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3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23888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¿Es crítico el rendimiento?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1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43376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¿Se ejecutara el sistema en un entorno operativo existente y fuertemente utilizado?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5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2891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¿Requiere el sistema entrada de datos interactiva?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4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51032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¿Requiere la entrada de datos interactiva que las transacciones de entrada se lleven a cabo sobre múltiples pantallas u operaciones?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3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3387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¿Se actualizan los archivos maestros de forma interactiva?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4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35095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¿Son complejos las entradas, salidas, archivos o las peticiones?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2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23888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¿Es complejo el procesamiento interno?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3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2891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¿Se ha diseñado el código para ser reutilizable?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4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3387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¿Están incluidas en el diseño la conversión y la instalación?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4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43376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¿Se ha diseñado el sistema para soportar múltiples instalaciones en diferentes organizaciones?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5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43376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¿Se ha diseñado la aplicación para facilitar los cambios y para ser fácilmente utilizada por el usuario?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 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 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5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  <a:tr h="374638">
                <a:tc gridSpan="7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>
                          <a:effectLst/>
                        </a:rPr>
                        <a:t>∑(Fi)</a:t>
                      </a:r>
                      <a:endParaRPr lang="es-ES" sz="9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900" dirty="0">
                          <a:effectLst/>
                        </a:rPr>
                        <a:t>53</a:t>
                      </a:r>
                      <a:endParaRPr lang="es-ES" sz="9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5660" marR="4566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033024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16633"/>
            <a:ext cx="8579297" cy="4525963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</a:rPr>
              <a:t>Formula para el calculo de Puntos de Función</a:t>
            </a:r>
          </a:p>
          <a:p>
            <a:pPr marL="0" indent="0" eaLnBrk="1" hangingPunct="1">
              <a:buNone/>
            </a:pPr>
            <a:endParaRPr lang="es-ES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s-ES" sz="2400" b="1" dirty="0">
                <a:solidFill>
                  <a:schemeClr val="accent1">
                    <a:lumMod val="75000"/>
                  </a:schemeClr>
                </a:solidFill>
              </a:rPr>
              <a:t>PF </a:t>
            </a:r>
            <a:r>
              <a:rPr lang="es-ES" sz="2400" dirty="0">
                <a:solidFill>
                  <a:schemeClr val="accent1">
                    <a:lumMod val="75000"/>
                  </a:schemeClr>
                </a:solidFill>
              </a:rPr>
              <a:t>= 449*[0.65 + 0.01 * 53]=529.82</a:t>
            </a:r>
          </a:p>
          <a:p>
            <a:pPr marL="0" indent="0">
              <a:buNone/>
            </a:pPr>
            <a:r>
              <a:rPr lang="es-ES" sz="2400" b="1" dirty="0">
                <a:solidFill>
                  <a:schemeClr val="accent1">
                    <a:lumMod val="75000"/>
                  </a:schemeClr>
                </a:solidFill>
              </a:rPr>
              <a:t>PF máximo </a:t>
            </a:r>
            <a:r>
              <a:rPr lang="es-ES" sz="2400" dirty="0">
                <a:solidFill>
                  <a:schemeClr val="accent1">
                    <a:lumMod val="75000"/>
                  </a:schemeClr>
                </a:solidFill>
              </a:rPr>
              <a:t>= 460*[0.65+0.01*70]=621</a:t>
            </a:r>
          </a:p>
          <a:p>
            <a:pPr marL="0" indent="0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</a:rPr>
              <a:t>Funcionalidad</a:t>
            </a:r>
            <a:r>
              <a:rPr lang="es-ES" sz="2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s-ES" sz="2400" dirty="0">
                <a:solidFill>
                  <a:schemeClr val="accent1">
                    <a:lumMod val="75000"/>
                  </a:schemeClr>
                </a:solidFill>
              </a:rPr>
              <a:t>= (529.82/621)*100=85.32</a:t>
            </a:r>
          </a:p>
          <a:p>
            <a:pPr marL="0" indent="0">
              <a:buNone/>
            </a:pPr>
            <a:r>
              <a:rPr lang="es-ES" sz="2400" dirty="0">
                <a:solidFill>
                  <a:schemeClr val="accent1">
                    <a:lumMod val="75000"/>
                  </a:schemeClr>
                </a:solidFill>
              </a:rPr>
              <a:t>La funcionalidad del sistema es de 85%</a:t>
            </a:r>
            <a:endParaRPr lang="es-ES" sz="24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1475656" y="735088"/>
            <a:ext cx="5688632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algn="ctr" eaLnBrk="1" hangingPunct="1">
              <a:buNone/>
            </a:pPr>
            <a:r>
              <a:rPr lang="es-ES" sz="2400" b="1" dirty="0">
                <a:solidFill>
                  <a:schemeClr val="accent1">
                    <a:lumMod val="75000"/>
                  </a:schemeClr>
                </a:solidFill>
              </a:rPr>
              <a:t>PF= CUENTA TOTAL * [0.65+0.01*SUM(Fi)]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1475656" y="2535288"/>
            <a:ext cx="5688632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s-ES" sz="2400" b="1" dirty="0">
                <a:solidFill>
                  <a:schemeClr val="accent1">
                    <a:lumMod val="75000"/>
                  </a:schemeClr>
                </a:solidFill>
              </a:rPr>
              <a:t>Funcionalidad = (PF/PF máximo)*100</a:t>
            </a:r>
            <a:endParaRPr lang="es-E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758142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16633"/>
            <a:ext cx="8579297" cy="4525963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Mantenibilidad</a:t>
            </a:r>
            <a:endParaRPr lang="es-ES" sz="2400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eaLnBrk="1" hangingPunct="1">
              <a:buNone/>
            </a:pPr>
            <a:endParaRPr lang="es-ES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n-U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r>
              <a:rPr lang="es-ES" sz="1600" dirty="0" smtClean="0">
                <a:solidFill>
                  <a:schemeClr val="accent1">
                    <a:lumMod val="75000"/>
                  </a:schemeClr>
                </a:solidFill>
              </a:rPr>
              <a:t>Mr→ Numero de Módulos en la Versión Actual</a:t>
            </a:r>
          </a:p>
          <a:p>
            <a:pPr marL="0" indent="0">
              <a:buNone/>
            </a:pPr>
            <a:r>
              <a:rPr lang="es-ES" sz="1600" dirty="0" smtClean="0">
                <a:solidFill>
                  <a:schemeClr val="accent1">
                    <a:lumMod val="75000"/>
                  </a:schemeClr>
                </a:solidFill>
              </a:rPr>
              <a:t>Fa → Numero de Módulos en la Versión Actual que se  han Añadido</a:t>
            </a:r>
          </a:p>
          <a:p>
            <a:pPr marL="0" indent="0">
              <a:buNone/>
            </a:pPr>
            <a:r>
              <a:rPr lang="es-ES" sz="1600" dirty="0" smtClean="0">
                <a:solidFill>
                  <a:schemeClr val="accent1">
                    <a:lumMod val="75000"/>
                  </a:schemeClr>
                </a:solidFill>
              </a:rPr>
              <a:t>Fc → Numero de Módulos en la Versión Actual que se han Cambiado</a:t>
            </a:r>
          </a:p>
          <a:p>
            <a:pPr marL="0" indent="0">
              <a:buNone/>
            </a:pPr>
            <a:r>
              <a:rPr lang="es-ES" sz="1600" dirty="0" smtClean="0">
                <a:solidFill>
                  <a:schemeClr val="accent1">
                    <a:lumMod val="75000"/>
                  </a:schemeClr>
                </a:solidFill>
              </a:rPr>
              <a:t>Fd → Numero de Módulos de la Versión Anterior que se han Borrado en la Versión Actual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1619672" y="735088"/>
            <a:ext cx="5688632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algn="ctr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</a:rPr>
              <a:t>IMS = [Mr - ( Fa + Fc + Fd)]/Mr</a:t>
            </a:r>
            <a:endParaRPr lang="es-E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2" name="1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4003623"/>
              </p:ext>
            </p:extLst>
          </p:nvPr>
        </p:nvGraphicFramePr>
        <p:xfrm>
          <a:off x="1365884" y="3501008"/>
          <a:ext cx="5976664" cy="1392732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1715567"/>
                <a:gridCol w="697271"/>
                <a:gridCol w="774745"/>
                <a:gridCol w="852219"/>
                <a:gridCol w="852219"/>
                <a:gridCol w="1084643"/>
              </a:tblGrid>
              <a:tr h="42062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Versión del Sistema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effectLst/>
                        </a:rPr>
                        <a:t>Mr</a:t>
                      </a:r>
                      <a:endParaRPr lang="es-E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effectLst/>
                        </a:rPr>
                        <a:t>Fc</a:t>
                      </a:r>
                      <a:endParaRPr lang="es-E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Fa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effectLst/>
                        </a:rPr>
                        <a:t>Fd</a:t>
                      </a:r>
                      <a:endParaRPr lang="es-E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IMS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2403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Ver 1.0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3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3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0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0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0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2403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Ver 1.5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11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3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4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0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0.54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2403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Ver 2.0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15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1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0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effectLst/>
                        </a:rPr>
                        <a:t>1</a:t>
                      </a:r>
                      <a:endParaRPr lang="es-E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effectLst/>
                        </a:rPr>
                        <a:t>0.86</a:t>
                      </a:r>
                      <a:endParaRPr lang="es-E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266513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79512" y="908720"/>
            <a:ext cx="8568953" cy="5544616"/>
          </a:xfrm>
        </p:spPr>
        <p:txBody>
          <a:bodyPr>
            <a:normAutofit/>
          </a:bodyPr>
          <a:lstStyle/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Se logró integrar la información de: Funcionarios, Eventos de Capacitación, Instituciones Capacitadoras, Ofertas de Capacitación, Facilitadores, Lugares/Salas;  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El sistema proporciona información de Funcionarios del G.M.L.P. y Eventos de Capacitación;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Una vez concluido el proceso de registro de las necesidades de capacitación, la elaboración de reporte de síntesis se redujo considerablemente;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El Sistema envía automáticamente recordatorios de inscripción a los correos electrónicos de los Funcionarios Inscritos; </a:t>
            </a:r>
            <a:endParaRPr lang="fr-FR" sz="22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179512" y="116632"/>
            <a:ext cx="8496944" cy="5040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cap="non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114831308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16633"/>
            <a:ext cx="8712969" cy="4525963"/>
          </a:xfrm>
        </p:spPr>
        <p:txBody>
          <a:bodyPr>
            <a:noAutofit/>
          </a:bodyPr>
          <a:lstStyle/>
          <a:p>
            <a:pPr lvl="0"/>
            <a:r>
              <a:rPr lang="es-ES" sz="2200" dirty="0" smtClean="0">
                <a:solidFill>
                  <a:schemeClr val="accent1">
                    <a:lumMod val="75000"/>
                  </a:schemeClr>
                </a:solidFill>
              </a:rPr>
              <a:t>Al </a:t>
            </a:r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momento de la Inscripción a un Evento en el Sistema imprime automáticamente el memorándum de inscripción o retiro;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El Sistema elabora reportes de historiales de capacitación de cada Funcionario; 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El Sistema cuenta con el módulo de registro de notas;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El Sistema permite registrar las evaluaciones de reacción de los eventos ejecutados; 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El Sistema puede ser utilizado desde cualquier computador de la Intranet, por el personal autorizado; 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El Sistema permite guardar cualquier acción realizada en los registros, esto porque la eliminación de registros es lógica;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El acceso al sistema es mediante la autenticación de usuarios;</a:t>
            </a:r>
          </a:p>
          <a:p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El Sistema cuenta con un manual de usuario  y manual sistema.</a:t>
            </a:r>
            <a:endParaRPr lang="fr-FR" sz="22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04908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07504" y="116633"/>
            <a:ext cx="8712969" cy="6624735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s-ES" sz="22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Tiempo Actual Vs Tiempo Esperado</a:t>
            </a:r>
          </a:p>
          <a:p>
            <a:pPr marL="0" lvl="0" indent="0">
              <a:buNone/>
            </a:pPr>
            <a:r>
              <a:rPr lang="es-ES" sz="1900" dirty="0" smtClean="0">
                <a:solidFill>
                  <a:schemeClr val="accent1">
                    <a:lumMod val="75000"/>
                  </a:schemeClr>
                </a:solidFill>
              </a:rPr>
              <a:t>Los procesos que conforman a la Capacitación Productiva se resumen en la siguiente tabla.</a:t>
            </a:r>
          </a:p>
          <a:p>
            <a:pPr marL="0" lvl="0" indent="0">
              <a:buNone/>
            </a:pPr>
            <a:endParaRPr lang="en-US" sz="2200" dirty="0">
              <a:solidFill>
                <a:schemeClr val="accent1">
                  <a:lumMod val="75000"/>
                </a:schemeClr>
              </a:solidFill>
            </a:endParaRPr>
          </a:p>
          <a:p>
            <a:pPr marL="0" lvl="0" indent="0">
              <a:buNone/>
            </a:pPr>
            <a:endParaRPr lang="en-US" sz="22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lvl="0" indent="0">
              <a:buNone/>
            </a:pPr>
            <a:endParaRPr lang="en-US" sz="2200" dirty="0">
              <a:solidFill>
                <a:schemeClr val="accent1">
                  <a:lumMod val="75000"/>
                </a:schemeClr>
              </a:solidFill>
            </a:endParaRPr>
          </a:p>
          <a:p>
            <a:pPr marL="0" lvl="0" indent="0">
              <a:buNone/>
            </a:pPr>
            <a:endParaRPr lang="en-US" sz="22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lvl="0" indent="0">
              <a:buNone/>
            </a:pPr>
            <a:endParaRPr lang="en-US" sz="2200" dirty="0">
              <a:solidFill>
                <a:schemeClr val="accent1">
                  <a:lumMod val="75000"/>
                </a:schemeClr>
              </a:solidFill>
            </a:endParaRPr>
          </a:p>
          <a:p>
            <a:pPr marL="0" lvl="0" indent="0">
              <a:buNone/>
            </a:pPr>
            <a:endParaRPr lang="en-US" sz="22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lvl="0" indent="0">
              <a:buNone/>
            </a:pPr>
            <a:endParaRPr lang="es-ES" sz="22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lvl="0" indent="0">
              <a:buNone/>
            </a:pPr>
            <a:endParaRPr lang="en-US" sz="22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s-ES" sz="1900" dirty="0">
                <a:solidFill>
                  <a:schemeClr val="accent1">
                    <a:lumMod val="75000"/>
                  </a:schemeClr>
                </a:solidFill>
              </a:rPr>
              <a:t>Por lo tanto, se espera un porcentaje de mejora de:</a:t>
            </a:r>
          </a:p>
          <a:p>
            <a:pPr marL="0" indent="0">
              <a:buNone/>
            </a:pPr>
            <a:r>
              <a:rPr lang="es-ES" sz="1900" dirty="0">
                <a:solidFill>
                  <a:schemeClr val="accent1">
                    <a:lumMod val="75000"/>
                  </a:schemeClr>
                </a:solidFill>
              </a:rPr>
              <a:t>Mejora = (1-(Tiempo esperado/Tiempo actual)) * 100</a:t>
            </a:r>
          </a:p>
          <a:p>
            <a:pPr marL="0" indent="0">
              <a:buNone/>
            </a:pPr>
            <a:r>
              <a:rPr lang="es-ES" sz="1900" dirty="0">
                <a:solidFill>
                  <a:schemeClr val="accent1">
                    <a:lumMod val="75000"/>
                  </a:schemeClr>
                </a:solidFill>
              </a:rPr>
              <a:t>Esto es</a:t>
            </a:r>
          </a:p>
          <a:p>
            <a:pPr marL="0" indent="0">
              <a:buNone/>
            </a:pPr>
            <a:r>
              <a:rPr lang="es-ES" sz="1900" dirty="0">
                <a:solidFill>
                  <a:schemeClr val="accent1">
                    <a:lumMod val="75000"/>
                  </a:schemeClr>
                </a:solidFill>
              </a:rPr>
              <a:t>Mejora = (1-(9/108))*100</a:t>
            </a:r>
          </a:p>
          <a:p>
            <a:pPr marL="0" indent="0">
              <a:buNone/>
            </a:pPr>
            <a:r>
              <a:rPr lang="es-ES" sz="1900" dirty="0">
                <a:solidFill>
                  <a:schemeClr val="accent1">
                    <a:lumMod val="75000"/>
                  </a:schemeClr>
                </a:solidFill>
              </a:rPr>
              <a:t>Mejora = (1-0.083)*100</a:t>
            </a:r>
          </a:p>
          <a:p>
            <a:pPr marL="0" indent="0">
              <a:buNone/>
            </a:pPr>
            <a:r>
              <a:rPr lang="es-ES" sz="1900" b="1" dirty="0">
                <a:solidFill>
                  <a:schemeClr val="accent1">
                    <a:lumMod val="75000"/>
                  </a:schemeClr>
                </a:solidFill>
              </a:rPr>
              <a:t>Mejora = 91.7%</a:t>
            </a:r>
            <a:endParaRPr lang="en-US" sz="19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lvl="0" indent="0">
              <a:buNone/>
            </a:pPr>
            <a:endParaRPr lang="es-ES" sz="22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3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4591057"/>
              </p:ext>
            </p:extLst>
          </p:nvPr>
        </p:nvGraphicFramePr>
        <p:xfrm>
          <a:off x="1691680" y="1196752"/>
          <a:ext cx="5701030" cy="3084576"/>
        </p:xfrm>
        <a:graphic>
          <a:graphicData uri="http://schemas.openxmlformats.org/drawingml/2006/table">
            <a:tbl>
              <a:tblPr firstRow="1" firstCol="1" bandRow="1">
                <a:tableStyleId>{35758FB7-9AC5-4552-8A53-C91805E547FA}</a:tableStyleId>
              </a:tblPr>
              <a:tblGrid>
                <a:gridCol w="792088"/>
                <a:gridCol w="2304256"/>
                <a:gridCol w="1179111"/>
                <a:gridCol w="1425575"/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Etapa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Insumo – Proceso – Producto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Tiempo Actual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Tiempo Esperado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1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Detección de Necesidades de Capacitación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101 días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6 días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2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Programación de la Capacitación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3 días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1 día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3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Ejecución de la Capacitación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Continuo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Continuo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4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Evaluación de la Capacitación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4 días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2 días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Total de días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>
                          <a:effectLst/>
                        </a:rPr>
                        <a:t>108 días</a:t>
                      </a:r>
                      <a:endParaRPr lang="es-E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600" dirty="0">
                          <a:effectLst/>
                        </a:rPr>
                        <a:t>9 días</a:t>
                      </a:r>
                      <a:endParaRPr lang="es-E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73526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79512" y="908721"/>
            <a:ext cx="8507289" cy="49580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Para el adecuado enfoque sistémico del Sistema de Administración de Personal se recomienda desarrollar los subsistemas de: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Evaluación del Desempeño;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Dotación de Personal;</a:t>
            </a:r>
          </a:p>
          <a:p>
            <a:pPr lvl="0"/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Movilidad Funcionaria.</a:t>
            </a:r>
          </a:p>
          <a:p>
            <a:pPr marL="0" indent="0">
              <a:buNone/>
            </a:pPr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También se recomienda Integrar el módulo de Programaciones Operativas Anuales (POAIS) al presente Sistema.</a:t>
            </a:r>
          </a:p>
          <a:p>
            <a:pPr marL="0" indent="0">
              <a:buNone/>
            </a:pPr>
            <a:r>
              <a:rPr lang="es-ES" sz="2200" dirty="0">
                <a:solidFill>
                  <a:schemeClr val="accent1">
                    <a:lumMod val="75000"/>
                  </a:schemeClr>
                </a:solidFill>
              </a:rPr>
              <a:t>El Sistema de Gestión para la Capacitación Productiva puede ser implementado y/o adaptado en el área de capacitación de personal de las diferentes Entidades que cuentan con similares características.</a:t>
            </a:r>
          </a:p>
          <a:p>
            <a:pPr marL="0" indent="0" eaLnBrk="1" hangingPunct="1">
              <a:buNone/>
            </a:pPr>
            <a:r>
              <a:rPr lang="fr-FR" sz="22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179512" y="116632"/>
            <a:ext cx="8496944" cy="5040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cap="non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Recomendaciones</a:t>
            </a:r>
          </a:p>
        </p:txBody>
      </p:sp>
    </p:spTree>
    <p:extLst>
      <p:ext uri="{BB962C8B-B14F-4D97-AF65-F5344CB8AC3E}">
        <p14:creationId xmlns:p14="http://schemas.microsoft.com/office/powerpoint/2010/main" val="5476794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179512" y="116632"/>
            <a:ext cx="8496944" cy="5040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cap="non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Software</a:t>
            </a:r>
          </a:p>
        </p:txBody>
      </p:sp>
      <p:pic>
        <p:nvPicPr>
          <p:cNvPr id="5" name="editadoSinZoomVideo.mp4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20688"/>
            <a:ext cx="9144000" cy="5760640"/>
          </a:xfrm>
        </p:spPr>
      </p:pic>
    </p:spTree>
    <p:extLst>
      <p:ext uri="{BB962C8B-B14F-4D97-AF65-F5344CB8AC3E}">
        <p14:creationId xmlns:p14="http://schemas.microsoft.com/office/powerpoint/2010/main" val="187221660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496944" cy="504056"/>
          </a:xfr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l" eaLnBrk="1" hangingPunct="1"/>
            <a:r>
              <a:rPr lang="es-ES" sz="3200" cap="non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Introducción</a:t>
            </a:r>
          </a:p>
        </p:txBody>
      </p:sp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467544" y="836712"/>
            <a:ext cx="7920880" cy="452596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" sz="2400" dirty="0" smtClean="0">
                <a:solidFill>
                  <a:schemeClr val="accent1">
                    <a:lumMod val="75000"/>
                  </a:schemeClr>
                </a:solidFill>
              </a:rPr>
              <a:t>Los constantes cambios en la sociedad y el mundo exigen elevar el nivel cultural y la capacidad de aprender de las personas y somos consientes </a:t>
            </a:r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de que el proceso formativo es para toda la vida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  <a:endParaRPr lang="fr-FR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fr-FR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pic>
        <p:nvPicPr>
          <p:cNvPr id="4" name="Picture 4" descr="C:\Users\Public\Pictures\educacion-a-distanci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0221" y="2590800"/>
            <a:ext cx="3594100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C:\Users\Public\Pictures\capacitacion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88" y="4714875"/>
            <a:ext cx="260985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 descr="C:\Users\Public\Pictures\capacitacion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829" y="3573016"/>
            <a:ext cx="2466975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287524" y="908720"/>
            <a:ext cx="8280920" cy="452596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" sz="2400" dirty="0" smtClean="0">
                <a:solidFill>
                  <a:schemeClr val="accent1">
                    <a:lumMod val="75000"/>
                  </a:schemeClr>
                </a:solidFill>
              </a:rPr>
              <a:t>El Gobierno Municipal de La Paz cuenta en su estructura organizativa, con la unidad de Capacitación Productiva dependiente de la Dirección de Gestión de Recursos Humanos, y de acuerdo al D.S. 26115, tiene por objeto planificar y coordinar la implantación del Sistema de Capacitación Productiva.</a:t>
            </a:r>
          </a:p>
          <a:p>
            <a:pPr marL="0" indent="0" algn="just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La Unidad de </a:t>
            </a:r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Capacitación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Productiva promueve el desarrollo personal, profesional, técnico y ocupacional de los funcionarios a través de la capacitación como una estrategia para el mejoramiento de la gestión institucional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  <a:endParaRPr lang="es-E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fr-FR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179512" y="116632"/>
            <a:ext cx="8496944" cy="5040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cap="non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Antecedentes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251520" y="4869160"/>
            <a:ext cx="1754705" cy="830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DETECCION DE NECESIDADES DE CAPACITACION</a:t>
            </a:r>
            <a:endParaRPr lang="es-ES" sz="1600" dirty="0"/>
          </a:p>
        </p:txBody>
      </p:sp>
      <p:sp>
        <p:nvSpPr>
          <p:cNvPr id="6" name="5 CuadroTexto"/>
          <p:cNvSpPr txBox="1"/>
          <p:nvPr/>
        </p:nvSpPr>
        <p:spPr>
          <a:xfrm>
            <a:off x="2411760" y="4869159"/>
            <a:ext cx="1754705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PROGRAMACION DE LA CAPACITACION</a:t>
            </a:r>
            <a:endParaRPr lang="es-ES" sz="1600" dirty="0"/>
          </a:p>
        </p:txBody>
      </p:sp>
      <p:sp>
        <p:nvSpPr>
          <p:cNvPr id="7" name="6 CuadroTexto"/>
          <p:cNvSpPr txBox="1"/>
          <p:nvPr/>
        </p:nvSpPr>
        <p:spPr>
          <a:xfrm>
            <a:off x="4644008" y="4869158"/>
            <a:ext cx="1754705" cy="83099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EJECUCION </a:t>
            </a:r>
          </a:p>
          <a:p>
            <a:pPr algn="ctr"/>
            <a:r>
              <a:rPr lang="en-US" sz="1600" dirty="0" smtClean="0"/>
              <a:t>DE LA CAPACITACION</a:t>
            </a:r>
            <a:endParaRPr lang="es-ES" sz="1600" dirty="0"/>
          </a:p>
        </p:txBody>
      </p:sp>
      <p:sp>
        <p:nvSpPr>
          <p:cNvPr id="8" name="7 CuadroTexto"/>
          <p:cNvSpPr txBox="1"/>
          <p:nvPr/>
        </p:nvSpPr>
        <p:spPr>
          <a:xfrm>
            <a:off x="6849743" y="4869157"/>
            <a:ext cx="1754705" cy="83099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EVALUACION </a:t>
            </a:r>
          </a:p>
          <a:p>
            <a:pPr algn="ctr"/>
            <a:r>
              <a:rPr lang="en-US" sz="1600" dirty="0" smtClean="0"/>
              <a:t>DE LA CAPACITACION</a:t>
            </a:r>
            <a:endParaRPr lang="es-ES" sz="1600" dirty="0"/>
          </a:p>
        </p:txBody>
      </p:sp>
      <p:sp>
        <p:nvSpPr>
          <p:cNvPr id="4" name="3 Flecha derecha"/>
          <p:cNvSpPr/>
          <p:nvPr/>
        </p:nvSpPr>
        <p:spPr>
          <a:xfrm>
            <a:off x="2051720" y="5217380"/>
            <a:ext cx="333527" cy="16056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Flecha derecha"/>
          <p:cNvSpPr/>
          <p:nvPr/>
        </p:nvSpPr>
        <p:spPr>
          <a:xfrm>
            <a:off x="4261220" y="5229200"/>
            <a:ext cx="333527" cy="16056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Flecha derecha"/>
          <p:cNvSpPr/>
          <p:nvPr/>
        </p:nvSpPr>
        <p:spPr>
          <a:xfrm>
            <a:off x="6470721" y="5229200"/>
            <a:ext cx="333527" cy="16056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269922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287524" y="836712"/>
            <a:ext cx="8280920" cy="45259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Planteamiento del Problema</a:t>
            </a:r>
            <a:endParaRPr lang="es-ES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Manejo de la información  de forma manual</a:t>
            </a:r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Formularios DNC mal llenados;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Elaboración de informes conlleva mucho tiempo;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Creciente volumen de información;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Demora en la generación de los memorandos;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Falta de Historiales de capacitación;</a:t>
            </a:r>
          </a:p>
          <a:p>
            <a:pPr marL="0" indent="0">
              <a:buNone/>
            </a:pPr>
            <a:r>
              <a:rPr lang="es-ES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 Principal</a:t>
            </a:r>
          </a:p>
          <a:p>
            <a:pPr marL="0" indent="0" algn="ctr">
              <a:buNone/>
            </a:pPr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   Inexistencia de una herramienta que permita</a:t>
            </a:r>
          </a:p>
          <a:p>
            <a:pPr marL="0" indent="0" algn="ctr">
              <a:buNone/>
            </a:pPr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   procesar la información de los procesos de </a:t>
            </a:r>
          </a:p>
          <a:p>
            <a:pPr marL="0" indent="0" algn="ctr">
              <a:buNone/>
            </a:pPr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   capacitación productiva, esto no permite tener </a:t>
            </a:r>
          </a:p>
          <a:p>
            <a:pPr marL="0" indent="0" algn="ctr">
              <a:buNone/>
            </a:pPr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   información rápida y concreta.</a:t>
            </a:r>
          </a:p>
          <a:p>
            <a:endParaRPr lang="fr-FR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fr-FR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179512" y="116632"/>
            <a:ext cx="8496944" cy="5040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cap="non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Problema</a:t>
            </a:r>
          </a:p>
        </p:txBody>
      </p:sp>
    </p:spTree>
    <p:extLst>
      <p:ext uri="{BB962C8B-B14F-4D97-AF65-F5344CB8AC3E}">
        <p14:creationId xmlns:p14="http://schemas.microsoft.com/office/powerpoint/2010/main" val="1824498682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431540" y="1268760"/>
            <a:ext cx="7992888" cy="2232248"/>
          </a:xfr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marL="0" indent="0" algn="just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Objetivo General</a:t>
            </a:r>
          </a:p>
          <a:p>
            <a:pPr marL="0" indent="0" algn="just" eaLnBrk="1" hangingPunct="1">
              <a:buNone/>
            </a:pPr>
            <a:r>
              <a:rPr lang="es-ES" sz="2400" dirty="0" smtClean="0">
                <a:solidFill>
                  <a:schemeClr val="accent1">
                    <a:lumMod val="75000"/>
                  </a:schemeClr>
                </a:solidFill>
              </a:rPr>
              <a:t>Desarrollar </a:t>
            </a:r>
            <a:r>
              <a:rPr lang="es-ES" sz="2400" dirty="0" smtClean="0">
                <a:solidFill>
                  <a:schemeClr val="accent1">
                    <a:lumMod val="75000"/>
                  </a:schemeClr>
                </a:solidFill>
              </a:rPr>
              <a:t>un Sistema de Información para la U.C.A.P. del G.M.L.P., que permita agilizar los procesos de la D.N.C., PRG., EJE., EVA. de la Capacitación, para la obtención de información rápida  y concreta.</a:t>
            </a:r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179512" y="116632"/>
            <a:ext cx="8496944" cy="5040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cap="non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Objetivos</a:t>
            </a:r>
          </a:p>
        </p:txBody>
      </p:sp>
    </p:spTree>
    <p:extLst>
      <p:ext uri="{BB962C8B-B14F-4D97-AF65-F5344CB8AC3E}">
        <p14:creationId xmlns:p14="http://schemas.microsoft.com/office/powerpoint/2010/main" val="327453597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251521" y="127174"/>
            <a:ext cx="8352928" cy="6326162"/>
          </a:xfrm>
        </p:spPr>
        <p:txBody>
          <a:bodyPr>
            <a:noAutofit/>
          </a:bodyPr>
          <a:lstStyle/>
          <a:p>
            <a:pPr marL="0" indent="0" algn="just" eaLnBrk="1" hangingPunct="1">
              <a:buNone/>
            </a:pPr>
            <a:r>
              <a:rPr lang="es-ES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Objetivos Específicos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Integrar toda la información de la U.C.A.P.;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Llenado correcto de los Formularios de la D.N.C.;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Minimizar el tiempo de la elaboración de informes;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Recordatorios de Inscripciones a Eventos;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Generación de memorandos;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Seguimientos de Capacitación de los Funcionarios;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Contar con información de participantes referidas al desarrollo del evento;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Permitir la administración remota por personal autorizado;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Implementar un sistema provisto de mecanismos de seguridad y control de acceso a usuarios;</a:t>
            </a:r>
          </a:p>
          <a:p>
            <a:pPr algn="just"/>
            <a:r>
              <a:rPr lang="es-ES" dirty="0" smtClean="0">
                <a:solidFill>
                  <a:schemeClr val="accent1">
                    <a:lumMod val="75000"/>
                  </a:schemeClr>
                </a:solidFill>
              </a:rPr>
              <a:t>Capacitar a los usuarios finales en el manejo del sistema y administración;</a:t>
            </a:r>
          </a:p>
          <a:p>
            <a:pPr algn="just"/>
            <a:endParaRPr lang="es-ES" b="1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71103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251520" y="836712"/>
            <a:ext cx="8280920" cy="4525963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Método del Proceso Unificado</a:t>
            </a:r>
          </a:p>
          <a:p>
            <a:pPr marL="0" indent="0" algn="just" eaLnBrk="1" hangingPunct="1">
              <a:buNone/>
            </a:pPr>
            <a:r>
              <a:rPr lang="es-ES" sz="2400" dirty="0" smtClean="0">
                <a:solidFill>
                  <a:schemeClr val="accent1">
                    <a:lumMod val="75000"/>
                  </a:schemeClr>
                </a:solidFill>
              </a:rPr>
              <a:t>El Proceso Unificado Racional, es un proceso de desarrollo de software y junto con el UML, constituye una metodología estándar que es utilizada para el análisis, implementación y documentación.</a:t>
            </a:r>
          </a:p>
          <a:p>
            <a:pPr marL="0" indent="0" algn="just" eaLnBrk="1" hangingPunct="1">
              <a:buNone/>
            </a:pPr>
            <a:endParaRPr lang="es-ES" sz="24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3 Imagen" descr="J:\imagenesRUP\Dibujo.jp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11760" y="2994620"/>
            <a:ext cx="4676775" cy="33147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  <p:sp>
        <p:nvSpPr>
          <p:cNvPr id="5" name="Titre 1"/>
          <p:cNvSpPr txBox="1">
            <a:spLocks/>
          </p:cNvSpPr>
          <p:nvPr/>
        </p:nvSpPr>
        <p:spPr>
          <a:xfrm>
            <a:off x="179512" y="116632"/>
            <a:ext cx="8496944" cy="5040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cap="non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Método</a:t>
            </a:r>
          </a:p>
        </p:txBody>
      </p:sp>
    </p:spTree>
    <p:extLst>
      <p:ext uri="{BB962C8B-B14F-4D97-AF65-F5344CB8AC3E}">
        <p14:creationId xmlns:p14="http://schemas.microsoft.com/office/powerpoint/2010/main" val="153461420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Espace réservé du contenu 2"/>
          <p:cNvSpPr>
            <a:spLocks noGrp="1"/>
          </p:cNvSpPr>
          <p:nvPr>
            <p:ph sz="quarter" idx="1"/>
          </p:nvPr>
        </p:nvSpPr>
        <p:spPr>
          <a:xfrm>
            <a:off x="179512" y="836712"/>
            <a:ext cx="8291265" cy="478539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Planificación</a:t>
            </a:r>
          </a:p>
          <a:p>
            <a:pPr marL="0" indent="0" eaLnBrk="1" hangingPunct="1">
              <a:buNone/>
            </a:pPr>
            <a:endParaRPr lang="es-E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 eaLnBrk="1" hangingPunct="1">
              <a:buNone/>
            </a:pPr>
            <a:endParaRPr lang="es-ES" sz="2400" b="1" dirty="0" smtClean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Fase de Inicio</a:t>
            </a:r>
          </a:p>
          <a:p>
            <a:pPr marL="0" indent="0" eaLnBrk="1" hangingPunct="1">
              <a:buNone/>
            </a:pPr>
            <a:r>
              <a:rPr lang="es-ES" sz="24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Modelo de Casos de Uso</a:t>
            </a:r>
          </a:p>
          <a:p>
            <a:pPr marL="0" indent="0" eaLnBrk="1" hangingPunct="1">
              <a:buNone/>
            </a:pPr>
            <a:endParaRPr lang="fr-FR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3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484784"/>
            <a:ext cx="6336704" cy="187220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179512" y="116632"/>
            <a:ext cx="8496944" cy="50405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cap="non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Aplicación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679" y="4437112"/>
            <a:ext cx="5762625" cy="238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610010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irado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irador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2536</TotalTime>
  <Words>1558</Words>
  <Application>Microsoft Office PowerPoint</Application>
  <PresentationFormat>Presentación en pantalla (4:3)</PresentationFormat>
  <Paragraphs>433</Paragraphs>
  <Slides>29</Slides>
  <Notes>1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0" baseType="lpstr">
      <vt:lpstr>Mirador</vt:lpstr>
      <vt:lpstr>Presentación de PowerPoint</vt:lpstr>
      <vt:lpstr>INDICE</vt:lpstr>
      <vt:lpstr>Introducción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</dc:creator>
  <cp:lastModifiedBy>VICTOR</cp:lastModifiedBy>
  <cp:revision>56</cp:revision>
  <dcterms:created xsi:type="dcterms:W3CDTF">2010-12-06T11:15:55Z</dcterms:created>
  <dcterms:modified xsi:type="dcterms:W3CDTF">2011-01-28T00:03:03Z</dcterms:modified>
</cp:coreProperties>
</file>

<file path=docProps/thumbnail.jpeg>
</file>